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602" r:id="rId2"/>
    <p:sldId id="603" r:id="rId3"/>
    <p:sldId id="604" r:id="rId4"/>
    <p:sldId id="605" r:id="rId5"/>
    <p:sldId id="606" r:id="rId6"/>
    <p:sldId id="607" r:id="rId7"/>
    <p:sldId id="608" r:id="rId8"/>
    <p:sldId id="609" r:id="rId9"/>
    <p:sldId id="610" r:id="rId10"/>
    <p:sldId id="611" r:id="rId11"/>
    <p:sldId id="612" r:id="rId12"/>
    <p:sldId id="613" r:id="rId13"/>
    <p:sldId id="614" r:id="rId14"/>
    <p:sldId id="615" r:id="rId15"/>
    <p:sldId id="616" r:id="rId16"/>
    <p:sldId id="617" r:id="rId17"/>
    <p:sldId id="618" r:id="rId18"/>
    <p:sldId id="619" r:id="rId19"/>
    <p:sldId id="620" r:id="rId20"/>
    <p:sldId id="621" r:id="rId21"/>
    <p:sldId id="622" r:id="rId22"/>
    <p:sldId id="623" r:id="rId23"/>
    <p:sldId id="624" r:id="rId24"/>
    <p:sldId id="625" r:id="rId25"/>
    <p:sldId id="626" r:id="rId26"/>
    <p:sldId id="627" r:id="rId27"/>
    <p:sldId id="628" r:id="rId28"/>
    <p:sldId id="629" r:id="rId29"/>
    <p:sldId id="630" r:id="rId30"/>
    <p:sldId id="631" r:id="rId31"/>
    <p:sldId id="632" r:id="rId32"/>
    <p:sldId id="633" r:id="rId33"/>
    <p:sldId id="634" r:id="rId34"/>
    <p:sldId id="635" r:id="rId35"/>
    <p:sldId id="636" r:id="rId36"/>
    <p:sldId id="637" r:id="rId37"/>
    <p:sldId id="638" r:id="rId38"/>
    <p:sldId id="639" r:id="rId39"/>
  </p:sldIdLst>
  <p:sldSz cx="12801600" cy="9601200" type="A3"/>
  <p:notesSz cx="6858000" cy="9144000"/>
  <p:defaultTextStyle>
    <a:defPPr>
      <a:defRPr lang="ko-KR"/>
    </a:defPPr>
    <a:lvl1pPr marL="0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1" hangingPunct="1">
      <a:defRPr sz="21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82" d="100"/>
          <a:sy n="82" d="100"/>
        </p:scale>
        <p:origin x="14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BEE6C-34AB-4ADB-ADC2-D535ACB34043}" type="datetimeFigureOut">
              <a:rPr lang="en-US" smtClean="0"/>
              <a:t>11/22/2017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811BD9-FCF2-4C57-86FA-1179264EA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84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0977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로컬 </a:t>
            </a:r>
            <a:r>
              <a:rPr lang="ko-KR" altLang="en-US" dirty="0" err="1" smtClean="0"/>
              <a:t>테스트넷을</a:t>
            </a:r>
            <a:r>
              <a:rPr lang="ko-KR" altLang="en-US" dirty="0" smtClean="0"/>
              <a:t> 기동한다</a:t>
            </a:r>
            <a:r>
              <a:rPr lang="en-US" altLang="ko-KR" dirty="0" smtClean="0"/>
              <a:t>.</a:t>
            </a:r>
          </a:p>
          <a:p>
            <a:endParaRPr lang="en-US" dirty="0" smtClean="0"/>
          </a:p>
          <a:p>
            <a:r>
              <a:rPr lang="ko-KR" altLang="en-US" dirty="0" smtClean="0"/>
              <a:t>이후 </a:t>
            </a:r>
            <a:r>
              <a:rPr lang="en-US" altLang="ko-KR" dirty="0" smtClean="0"/>
              <a:t>bitcoin-cli </a:t>
            </a:r>
            <a:r>
              <a:rPr lang="ko-KR" altLang="en-US" dirty="0" smtClean="0"/>
              <a:t>명령어를 이용하여 </a:t>
            </a:r>
            <a:r>
              <a:rPr lang="en-US" altLang="ko-KR" dirty="0" smtClean="0"/>
              <a:t>101</a:t>
            </a:r>
            <a:r>
              <a:rPr lang="ko-KR" altLang="en-US" dirty="0" smtClean="0"/>
              <a:t>개의 블록을 생성한다</a:t>
            </a:r>
            <a:r>
              <a:rPr lang="en-US" altLang="ko-KR" dirty="0" smtClean="0"/>
              <a:t>.</a:t>
            </a:r>
          </a:p>
          <a:p>
            <a:endParaRPr lang="en-US" dirty="0" smtClean="0"/>
          </a:p>
          <a:p>
            <a:r>
              <a:rPr lang="ko-KR" altLang="en-US" dirty="0" smtClean="0"/>
              <a:t>화면에 보여지는 문자열들은 한 행마다 하나의 블록 </a:t>
            </a:r>
            <a:r>
              <a:rPr lang="ko-KR" altLang="en-US" dirty="0" err="1" smtClean="0"/>
              <a:t>해시값을</a:t>
            </a:r>
            <a:r>
              <a:rPr lang="ko-KR" altLang="en-US" dirty="0" smtClean="0"/>
              <a:t> 표현</a:t>
            </a:r>
            <a:r>
              <a:rPr lang="en-US" altLang="ko-KR" dirty="0" smtClean="0"/>
              <a:t>.</a:t>
            </a:r>
          </a:p>
          <a:p>
            <a:endParaRPr lang="en-US" dirty="0" smtClean="0"/>
          </a:p>
          <a:p>
            <a:r>
              <a:rPr lang="ko-KR" altLang="en-US" dirty="0" smtClean="0"/>
              <a:t>비트코인은 보상을 받은 후 </a:t>
            </a:r>
            <a:r>
              <a:rPr lang="en-US" altLang="ko-KR" dirty="0" smtClean="0"/>
              <a:t>100</a:t>
            </a:r>
            <a:r>
              <a:rPr lang="ko-KR" altLang="en-US" dirty="0" smtClean="0"/>
              <a:t>블록이 경과하지 않으면 송금 등에 이용할 수 없다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따라서 </a:t>
            </a:r>
            <a:r>
              <a:rPr lang="en-US" altLang="ko-KR" dirty="0" smtClean="0"/>
              <a:t>101</a:t>
            </a:r>
            <a:r>
              <a:rPr lang="ko-KR" altLang="en-US" dirty="0" smtClean="0"/>
              <a:t>개의 블록을 생성하면 보상으로 </a:t>
            </a:r>
            <a:r>
              <a:rPr lang="en-US" altLang="ko-KR" dirty="0" smtClean="0"/>
              <a:t>50BTC</a:t>
            </a:r>
            <a:r>
              <a:rPr lang="ko-KR" altLang="en-US" dirty="0" smtClean="0"/>
              <a:t>를 받음</a:t>
            </a:r>
            <a:r>
              <a:rPr lang="en-US" altLang="ko-KR" dirty="0" smtClean="0"/>
              <a:t>. (</a:t>
            </a:r>
            <a:r>
              <a:rPr lang="en-US" altLang="ko-KR" dirty="0" err="1" smtClean="0"/>
              <a:t>main</a:t>
            </a:r>
            <a:r>
              <a:rPr lang="en-US" altLang="ko-KR" baseline="0" dirty="0" err="1" smtClean="0"/>
              <a:t>net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에서는 한 블록당 보상은 </a:t>
            </a:r>
            <a:r>
              <a:rPr lang="en-US" altLang="ko-KR" baseline="0" dirty="0" smtClean="0"/>
              <a:t>12.5BTC)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그리고 송금 등의 트랜잭션이 확정되어 거래된 비트코인을 이용하기 위해서는 </a:t>
            </a:r>
            <a:r>
              <a:rPr lang="en-US" altLang="ko-KR" baseline="0" dirty="0" smtClean="0"/>
              <a:t>6</a:t>
            </a:r>
            <a:r>
              <a:rPr lang="ko-KR" altLang="en-US" baseline="0" dirty="0" smtClean="0"/>
              <a:t>개 블록이 경과되어야 함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이는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시간 정도가 소요됨</a:t>
            </a:r>
            <a:r>
              <a:rPr lang="en-US" altLang="ko-KR" baseline="0" dirty="0" smtClean="0"/>
              <a:t>)</a:t>
            </a:r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17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해당 명령어로 채굴자의 잔고 확인이 가능 </a:t>
            </a:r>
            <a:r>
              <a:rPr lang="en-US" altLang="ko-KR" dirty="0" smtClean="0"/>
              <a:t>-&gt;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첫 번째 블록에 대한 보상을 </a:t>
            </a:r>
            <a:r>
              <a:rPr lang="en-US" altLang="ko-KR" baseline="0" dirty="0" smtClean="0"/>
              <a:t>101</a:t>
            </a:r>
            <a:r>
              <a:rPr lang="ko-KR" altLang="en-US" baseline="0" dirty="0" smtClean="0"/>
              <a:t>번째 블록이 </a:t>
            </a:r>
            <a:r>
              <a:rPr lang="ko-KR" altLang="en-US" baseline="0" dirty="0" err="1" smtClean="0"/>
              <a:t>생성되므로써</a:t>
            </a:r>
            <a:r>
              <a:rPr lang="ko-KR" altLang="en-US" baseline="0" dirty="0" smtClean="0"/>
              <a:t> 받음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해당 명령어로 새로운 계좌를 생성하면 계좌의 주소가 나타남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err="1" smtClean="0"/>
              <a:t>New_address</a:t>
            </a:r>
            <a:r>
              <a:rPr lang="ko-KR" altLang="en-US" baseline="0" dirty="0" smtClean="0"/>
              <a:t>라는 이름으로 </a:t>
            </a:r>
            <a:r>
              <a:rPr lang="ko-KR" altLang="en-US" baseline="0" dirty="0" err="1" smtClean="0"/>
              <a:t>라벨링을</a:t>
            </a:r>
            <a:r>
              <a:rPr lang="ko-KR" altLang="en-US" baseline="0" dirty="0" smtClean="0"/>
              <a:t> 해줌</a:t>
            </a:r>
            <a:endParaRPr lang="en-US" altLang="ko-KR" baseline="0" dirty="0" smtClean="0"/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75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채굴자가 </a:t>
            </a:r>
            <a:r>
              <a:rPr lang="en-US" altLang="ko-KR" baseline="0" dirty="0" err="1" smtClean="0"/>
              <a:t>new_addres</a:t>
            </a:r>
            <a:r>
              <a:rPr lang="ko-KR" altLang="en-US" baseline="0" dirty="0" smtClean="0"/>
              <a:t>라는 계좌에 </a:t>
            </a:r>
            <a:r>
              <a:rPr lang="en-US" altLang="ko-KR" baseline="0" dirty="0" smtClean="0"/>
              <a:t>10BTC</a:t>
            </a:r>
            <a:r>
              <a:rPr lang="ko-KR" altLang="en-US" baseline="0" dirty="0" smtClean="0"/>
              <a:t>를 송금하는 트랜잭션이 생성되고 해당 트랜잭션의 </a:t>
            </a:r>
            <a:r>
              <a:rPr lang="en-US" altLang="ko-KR" baseline="0" dirty="0" smtClean="0"/>
              <a:t>ID</a:t>
            </a:r>
            <a:r>
              <a:rPr lang="ko-KR" altLang="en-US" baseline="0" dirty="0" smtClean="0"/>
              <a:t>가 부여됨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이후 현재 확정된 트랜잭션에 대해 검색하는 해당 명령어를 작성하는데 방금 송금한 트랜잭션이 없다</a:t>
            </a:r>
            <a:r>
              <a:rPr lang="en-US" altLang="ko-KR" baseline="0" dirty="0" smtClean="0"/>
              <a:t>?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아직 확정이 되지 않았음을 알 수 있음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미확정된</a:t>
            </a:r>
            <a:r>
              <a:rPr lang="ko-KR" altLang="en-US" baseline="0" dirty="0" smtClean="0"/>
              <a:t> 트랜잭션을 보는 명령어는 저기 명령어에</a:t>
            </a:r>
            <a:r>
              <a:rPr lang="en-US" altLang="ko-KR" baseline="0" dirty="0" smtClean="0"/>
              <a:t>0</a:t>
            </a:r>
            <a:r>
              <a:rPr lang="ko-KR" altLang="en-US" baseline="0" dirty="0" smtClean="0"/>
              <a:t>하나만 붙여주면 됨</a:t>
            </a:r>
            <a:endParaRPr lang="en-US" altLang="ko-KR" baseline="0" dirty="0" smtClean="0"/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4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해당 명령어를 입력하면 아직 확정이 되지 않은 트랜잭션의 내역이 나옴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방금 송금 트랜잭션을 확인할 수 있음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두 개로 나뉘어져 있는데 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위에 해당하는 것은 </a:t>
            </a:r>
            <a:r>
              <a:rPr lang="ko-KR" altLang="en-US" baseline="0" dirty="0" err="1" smtClean="0"/>
              <a:t>채굴자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송금한 계좌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의 트랜잭션에 대한 정보를 보여줌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지갑 주소와 송금을 하고 난 뒤에 잔액 </a:t>
            </a:r>
            <a:r>
              <a:rPr lang="en-US" altLang="ko-KR" baseline="0" dirty="0" smtClean="0"/>
              <a:t>(50BTC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10BTC</a:t>
            </a:r>
            <a:r>
              <a:rPr lang="ko-KR" altLang="en-US" baseline="0" dirty="0" smtClean="0"/>
              <a:t>를 송금했으니 </a:t>
            </a:r>
            <a:r>
              <a:rPr lang="en-US" altLang="ko-KR" baseline="0" dirty="0" smtClean="0"/>
              <a:t>40BTC</a:t>
            </a:r>
            <a:r>
              <a:rPr lang="ko-KR" altLang="en-US" baseline="0" dirty="0" smtClean="0"/>
              <a:t>가 남아있는 모습</a:t>
            </a:r>
            <a:r>
              <a:rPr lang="en-US" altLang="ko-KR" baseline="0" dirty="0" smtClean="0"/>
              <a:t>)</a:t>
            </a:r>
          </a:p>
          <a:p>
            <a:endParaRPr lang="en-US" baseline="0" dirty="0" smtClean="0"/>
          </a:p>
          <a:p>
            <a:r>
              <a:rPr lang="ko-KR" altLang="en-US" baseline="0" dirty="0" smtClean="0"/>
              <a:t>그리고 밑의 내용은 송금을 받은 </a:t>
            </a:r>
            <a:r>
              <a:rPr lang="en-US" altLang="ko-KR" baseline="0" dirty="0" err="1" smtClean="0"/>
              <a:t>new_address</a:t>
            </a:r>
            <a:r>
              <a:rPr lang="ko-KR" altLang="en-US" baseline="0" dirty="0" smtClean="0"/>
              <a:t>의 정보를 보여줌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10BTC</a:t>
            </a:r>
            <a:r>
              <a:rPr lang="ko-KR" altLang="en-US" baseline="0" dirty="0" smtClean="0"/>
              <a:t>를 </a:t>
            </a:r>
            <a:r>
              <a:rPr lang="ko-KR" altLang="en-US" baseline="0" dirty="0" err="1" smtClean="0"/>
              <a:t>송금받은것을</a:t>
            </a:r>
            <a:r>
              <a:rPr lang="ko-KR" altLang="en-US" baseline="0" dirty="0" smtClean="0"/>
              <a:t> 확인할 수 있음</a:t>
            </a:r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498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채굴자의 잔고를 확인해보면 </a:t>
            </a:r>
            <a:r>
              <a:rPr lang="en-US" altLang="ko-KR" baseline="0" dirty="0" smtClean="0"/>
              <a:t>10BTC</a:t>
            </a:r>
            <a:r>
              <a:rPr lang="ko-KR" altLang="en-US" baseline="0" dirty="0" smtClean="0"/>
              <a:t>을 이체한 수수료만 빠져나갔음이 확인 가능</a:t>
            </a:r>
            <a:endParaRPr lang="en-US" altLang="ko-KR" baseline="0" dirty="0" smtClean="0"/>
          </a:p>
          <a:p>
            <a:endParaRPr lang="en-US" baseline="0" dirty="0" smtClean="0"/>
          </a:p>
          <a:p>
            <a:r>
              <a:rPr lang="ko-KR" altLang="en-US" baseline="0" dirty="0" smtClean="0"/>
              <a:t>이후 채굴자가 블록을 한 개 더 생성시 일전의 송금 트랜잭션이 확정이 됨 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실제 </a:t>
            </a:r>
            <a:r>
              <a:rPr lang="en-US" altLang="ko-KR" baseline="0" dirty="0" err="1" smtClean="0"/>
              <a:t>mainnet</a:t>
            </a:r>
            <a:r>
              <a:rPr lang="ko-KR" altLang="en-US" baseline="0" dirty="0" smtClean="0"/>
              <a:t>에서는 </a:t>
            </a:r>
            <a:r>
              <a:rPr lang="en-US" altLang="ko-KR" baseline="0" dirty="0" smtClean="0"/>
              <a:t>6</a:t>
            </a:r>
            <a:r>
              <a:rPr lang="ko-KR" altLang="en-US" baseline="0" dirty="0" smtClean="0"/>
              <a:t>개 블록 이후에 확정이 </a:t>
            </a:r>
            <a:r>
              <a:rPr lang="ko-KR" altLang="en-US" baseline="0" dirty="0" err="1" smtClean="0"/>
              <a:t>됌</a:t>
            </a:r>
            <a:r>
              <a:rPr lang="en-US" altLang="ko-KR" baseline="0" dirty="0" smtClean="0"/>
              <a:t>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513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트랜잭션이 확정이 되고 나면 송금이 </a:t>
            </a:r>
            <a:r>
              <a:rPr lang="ko-KR" altLang="en-US" baseline="0" dirty="0" err="1" smtClean="0"/>
              <a:t>완료된것을</a:t>
            </a:r>
            <a:r>
              <a:rPr lang="ko-KR" altLang="en-US" baseline="0" dirty="0" smtClean="0"/>
              <a:t> 확인할 수 있음</a:t>
            </a:r>
            <a:r>
              <a:rPr lang="en-US" altLang="ko-KR" baseline="0" dirty="0" smtClean="0"/>
              <a:t>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0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99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289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982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38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86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367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83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71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71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186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869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389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391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24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388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894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049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506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6841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72295-0484-4874-8594-4C30C5F80F08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DD9D6-7B32-44AB-A96C-5B3F763F1D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880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80160" rtl="0" eaLnBrk="1" latinLnBrk="1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1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1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pubenchmark.net/high_end_cpus.html" TargetMode="External"/><Relationship Id="rId2" Type="http://schemas.openxmlformats.org/officeDocument/2006/relationships/hyperlink" Target="https://www.cpubenchmark.net/high_end_cpus.ht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prod.danawa.com/list/?cate=112766&amp;logger_kw=ca_main_more" TargetMode="External"/><Relationship Id="rId2" Type="http://schemas.openxmlformats.org/officeDocument/2006/relationships/hyperlink" Target="http://wkccmall.co.kr/product/list.html?cate_no=61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://wkccmall.co.kr/product/detail.html?product_no=703&amp;cate_no=61&amp;display_group=1" TargetMode="External"/><Relationship Id="rId13" Type="http://schemas.openxmlformats.org/officeDocument/2006/relationships/slide" Target="slide11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12" Type="http://schemas.openxmlformats.org/officeDocument/2006/relationships/hyperlink" Target="http://wkccmall.co.kr/product/detail.html?product_no=713&amp;cate_no=61&amp;display_group=1" TargetMode="External"/><Relationship Id="rId2" Type="http://schemas.openxmlformats.org/officeDocument/2006/relationships/hyperlink" Target="http://wkccmall.co.kr/product/detail.html?product_no=728&amp;cate_no=61&amp;display_group=1" TargetMode="External"/><Relationship Id="rId16" Type="http://schemas.openxmlformats.org/officeDocument/2006/relationships/hyperlink" Target="http://wkccmall.co.kr/product/list.html?cate_no=6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kccmall.co.kr/product/detail.html?product_no=669&amp;cate_no=61&amp;display_group=1" TargetMode="External"/><Relationship Id="rId11" Type="http://schemas.openxmlformats.org/officeDocument/2006/relationships/slide" Target="slide9.xml"/><Relationship Id="rId5" Type="http://schemas.openxmlformats.org/officeDocument/2006/relationships/slide" Target="slide3.xml"/><Relationship Id="rId15" Type="http://schemas.openxmlformats.org/officeDocument/2006/relationships/slide" Target="slide13.xml"/><Relationship Id="rId10" Type="http://schemas.openxmlformats.org/officeDocument/2006/relationships/hyperlink" Target="http://wkccmall.co.kr/product/detail.html?product_no=684&amp;cate_no=61&amp;display_group=1" TargetMode="External"/><Relationship Id="rId4" Type="http://schemas.openxmlformats.org/officeDocument/2006/relationships/hyperlink" Target="http://wkccmall.co.kr/product/detail.html?product_no=690&amp;cate_no=61&amp;display_group=1" TargetMode="External"/><Relationship Id="rId9" Type="http://schemas.openxmlformats.org/officeDocument/2006/relationships/slide" Target="slide7.xml"/><Relationship Id="rId14" Type="http://schemas.openxmlformats.org/officeDocument/2006/relationships/hyperlink" Target="http://wkccmall.co.kr/product/detail.html?product_no=715&amp;cate_no=61&amp;display_group=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pubenchmark.net/high_end_cpus.html" TargetMode="External"/><Relationship Id="rId2" Type="http://schemas.openxmlformats.org/officeDocument/2006/relationships/hyperlink" Target="https://www.cpubenchmark.net/high_end_cpus.h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 smtClean="0">
                <a:latin typeface="+mj-ea"/>
              </a:rPr>
              <a:t>[</a:t>
            </a:r>
            <a:r>
              <a:rPr lang="ko-KR" altLang="en-US" sz="2940" dirty="0" smtClean="0">
                <a:latin typeface="+mj-ea"/>
              </a:rPr>
              <a:t>삼성전자</a:t>
            </a:r>
            <a:r>
              <a:rPr lang="en-US" altLang="ko-KR" sz="2940" dirty="0" smtClean="0">
                <a:latin typeface="+mj-ea"/>
              </a:rPr>
              <a:t>]</a:t>
            </a:r>
            <a:r>
              <a:rPr lang="ko-KR" altLang="en-US" sz="2940" dirty="0" smtClean="0">
                <a:latin typeface="+mj-ea"/>
              </a:rPr>
              <a:t> </a:t>
            </a:r>
            <a:r>
              <a:rPr lang="ko-KR" altLang="en-US" sz="2940" dirty="0" err="1">
                <a:latin typeface="+mj-ea"/>
              </a:rPr>
              <a:t>올인원</a:t>
            </a:r>
            <a:r>
              <a:rPr lang="en-US" altLang="ko-KR" sz="2940" dirty="0">
                <a:latin typeface="+mj-ea"/>
              </a:rPr>
              <a:t>7 DM710A4M-L58S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282" y="1126107"/>
            <a:ext cx="7924800" cy="752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817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489" y="1706877"/>
            <a:ext cx="4918631" cy="574409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014081" y="7572861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2264" y="897890"/>
            <a:ext cx="4934621" cy="645899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119740" y="7540442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</a:p>
        </p:txBody>
      </p:sp>
    </p:spTree>
    <p:extLst>
      <p:ext uri="{BB962C8B-B14F-4D97-AF65-F5344CB8AC3E}">
        <p14:creationId xmlns:p14="http://schemas.microsoft.com/office/powerpoint/2010/main" val="192263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2014081" y="7572861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19740" y="7540442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90604" y="1763456"/>
            <a:ext cx="5814060" cy="629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r>
              <a:rPr lang="ko-KR" altLang="en-US" sz="336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</a:p>
          <a:p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179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1"/>
            <a:ext cx="3835748" cy="2479040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8016" tIns="64008" rIns="128016" bIns="6400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964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964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8965852" y="7122161"/>
            <a:ext cx="3835748" cy="2479040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8016" tIns="64008" rIns="128016" bIns="6400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964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964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88629" y="1417482"/>
            <a:ext cx="87126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5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386428" y="239334"/>
            <a:ext cx="12037060" cy="903224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15" y="2433894"/>
            <a:ext cx="11433846" cy="628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85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1105284" y="170417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05284" y="275559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05281" y="3864596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05280" y="4881239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307858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1105284" y="170417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05284" y="275559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05281" y="3864596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05280" y="4881240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96752" y="560329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421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1105284" y="170417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76" y="2398499"/>
            <a:ext cx="11433846" cy="628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49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1004574" y="2050950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Bitcoind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프로그램 기동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5" y="2877916"/>
            <a:ext cx="9827895" cy="7334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35152" y="4350037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101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개의 블록 생성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1362" y="5173719"/>
            <a:ext cx="8575113" cy="359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27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1604833" y="1986003"/>
            <a:ext cx="11104849" cy="151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Bitcoin-cli –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regtest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getbalance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: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현재 채굴자의 잔고 확인 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342" y="3205892"/>
            <a:ext cx="9310077" cy="104310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833" y="6384471"/>
            <a:ext cx="9653094" cy="173722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604833" y="534548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채굴자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에게서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송금을 받을 계좌를 생성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라벨링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331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878956" y="2045433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Bitcoin-cli –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regtest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sendtoaddress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[</a:t>
            </a: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송금받을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계좌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] [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송금 액수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]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754" y="3139063"/>
            <a:ext cx="11013835" cy="129243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994" y="6422216"/>
            <a:ext cx="7747635" cy="10668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31173" y="5300215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Bitcoin-cli –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regtest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listunspent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: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현재 확증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검증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된 트랜잭션들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703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04574" y="201573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Bitcoin-cli –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regtest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en-US" altLang="ko-KR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listunspent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0 :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검증되지 않은 트랜잭션 리스트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854" y="2855963"/>
            <a:ext cx="6977053" cy="623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78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</a:t>
            </a:r>
            <a:r>
              <a:rPr lang="ko-KR" altLang="en-US" sz="2940" dirty="0">
                <a:latin typeface="+mj-ea"/>
              </a:rPr>
              <a:t>삼성전자</a:t>
            </a:r>
            <a:r>
              <a:rPr lang="en-US" altLang="ko-KR" sz="2940" dirty="0">
                <a:latin typeface="+mj-ea"/>
              </a:rPr>
              <a:t>]</a:t>
            </a:r>
            <a:r>
              <a:rPr lang="ko-KR" altLang="en-US" sz="2940" dirty="0">
                <a:latin typeface="+mj-ea"/>
              </a:rPr>
              <a:t> </a:t>
            </a:r>
            <a:r>
              <a:rPr lang="ko-KR" altLang="en-US" sz="2940" dirty="0" err="1">
                <a:latin typeface="+mj-ea"/>
              </a:rPr>
              <a:t>올인원</a:t>
            </a:r>
            <a:r>
              <a:rPr lang="en-US" altLang="ko-KR" sz="2940" dirty="0">
                <a:latin typeface="+mj-ea"/>
              </a:rPr>
              <a:t>7 DM710A4M-L58S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23" y="993407"/>
            <a:ext cx="80581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45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04574" y="201573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채굴자의 잔고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: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수수료만 빠져나갔음을 확인가능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350" y="2875515"/>
            <a:ext cx="9990628" cy="196024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6062" y="6224259"/>
            <a:ext cx="9990630" cy="256953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014672" y="542933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채굴자가 블록을 한 개 더 생성 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985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Bitcoin Core – test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/>
          <p:cNvSpPr/>
          <p:nvPr/>
        </p:nvSpPr>
        <p:spPr>
          <a:xfrm>
            <a:off x="3528648" y="4542068"/>
            <a:ext cx="3038449" cy="548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34504" y="4542068"/>
            <a:ext cx="271228" cy="5484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964" dirty="0"/>
              <a:t> 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04574" y="2015734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송금을 받은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NEW_ADDRESS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의 잔고에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10BTC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확인 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908" y="2959476"/>
            <a:ext cx="8796082" cy="164412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14672" y="5655790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송금을 한 채굴자의 잔고에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10BTC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가 이체됐음을 확인 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908" y="6614493"/>
            <a:ext cx="8796082" cy="171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00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656" y="723850"/>
            <a:ext cx="10084016" cy="823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2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380812" y="377289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[HP] INNO HP EliteOne 800 G3 AIO Touch (8G3A77W10)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31" y="1328286"/>
            <a:ext cx="12076761" cy="731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85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[HP] INNO HP EliteOne 800 G3 AIO Touch (8G3A77W10)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026" y="915546"/>
            <a:ext cx="11884693" cy="852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6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36" y="1822032"/>
            <a:ext cx="13354050" cy="7400925"/>
          </a:xfrm>
          <a:prstGeom prst="rect">
            <a:avLst/>
          </a:prstGeom>
        </p:spPr>
      </p:pic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[HP] INNO HP EliteOne 800 G3 AIO Touch (8G3A77W10)</a:t>
            </a:r>
          </a:p>
        </p:txBody>
      </p:sp>
    </p:spTree>
    <p:extLst>
      <p:ext uri="{BB962C8B-B14F-4D97-AF65-F5344CB8AC3E}">
        <p14:creationId xmlns:p14="http://schemas.microsoft.com/office/powerpoint/2010/main" val="24583331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36" y="1822032"/>
            <a:ext cx="13354050" cy="7400925"/>
          </a:xfrm>
          <a:prstGeom prst="rect">
            <a:avLst/>
          </a:prstGeom>
        </p:spPr>
      </p:pic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[HP] INNO HP EliteOne 800 G3 AIO Touch (8G3A77W10)</a:t>
            </a:r>
          </a:p>
        </p:txBody>
      </p:sp>
    </p:spTree>
    <p:extLst>
      <p:ext uri="{BB962C8B-B14F-4D97-AF65-F5344CB8AC3E}">
        <p14:creationId xmlns:p14="http://schemas.microsoft.com/office/powerpoint/2010/main" val="5807086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562" y="490888"/>
            <a:ext cx="8372475" cy="859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22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458842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 smtClean="0">
                <a:latin typeface="+mj-ea"/>
              </a:rPr>
              <a:t>ASUS - [Zen </a:t>
            </a:r>
            <a:r>
              <a:rPr lang="en-US" altLang="ko-KR" sz="2940" dirty="0" err="1" smtClean="0">
                <a:latin typeface="+mj-ea"/>
              </a:rPr>
              <a:t>AiO</a:t>
            </a:r>
            <a:r>
              <a:rPr lang="en-US" altLang="ko-KR" sz="2940" dirty="0" smtClean="0">
                <a:latin typeface="+mj-ea"/>
              </a:rPr>
              <a:t>] Z240ICGT-GF195X</a:t>
            </a:r>
            <a:endParaRPr lang="en-US" altLang="ko-KR" sz="2940" dirty="0">
              <a:latin typeface="+mj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255" y="1362977"/>
            <a:ext cx="9046535" cy="48068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790" y="5904297"/>
            <a:ext cx="87630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6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025" y="808522"/>
            <a:ext cx="10924674" cy="838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5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43" y="442110"/>
            <a:ext cx="5282415" cy="856297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425" y="862713"/>
            <a:ext cx="5711189" cy="814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9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458842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 smtClean="0">
                <a:latin typeface="+mj-ea"/>
              </a:rPr>
              <a:t>ASUS - [Zen </a:t>
            </a:r>
            <a:r>
              <a:rPr lang="en-US" altLang="ko-KR" sz="2940" dirty="0" err="1">
                <a:latin typeface="+mj-ea"/>
              </a:rPr>
              <a:t>AiO</a:t>
            </a:r>
            <a:r>
              <a:rPr lang="en-US" altLang="ko-KR" sz="2940" dirty="0">
                <a:latin typeface="+mj-ea"/>
              </a:rPr>
              <a:t> Pro] Z240IEGK-GA035T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255" y="1362977"/>
            <a:ext cx="9046535" cy="48068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790" y="5904297"/>
            <a:ext cx="87630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7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656" y="361330"/>
            <a:ext cx="10024360" cy="854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88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 smtClean="0">
                <a:latin typeface="+mj-ea"/>
              </a:rPr>
              <a:t>[</a:t>
            </a:r>
            <a:r>
              <a:rPr lang="ko-KR" altLang="en-US" sz="2940" dirty="0" smtClean="0">
                <a:latin typeface="+mj-ea"/>
              </a:rPr>
              <a:t>삼성전자</a:t>
            </a:r>
            <a:r>
              <a:rPr lang="en-US" altLang="ko-KR" sz="2940" dirty="0" smtClean="0">
                <a:latin typeface="+mj-ea"/>
              </a:rPr>
              <a:t>]</a:t>
            </a:r>
            <a:r>
              <a:rPr lang="ko-KR" altLang="en-US" sz="2940" dirty="0" smtClean="0">
                <a:latin typeface="+mj-ea"/>
              </a:rPr>
              <a:t> </a:t>
            </a:r>
            <a:r>
              <a:rPr lang="ko-KR" altLang="en-US" sz="2940" dirty="0" err="1">
                <a:latin typeface="+mj-ea"/>
              </a:rPr>
              <a:t>올인원</a:t>
            </a:r>
            <a:r>
              <a:rPr lang="en-US" altLang="ko-KR" sz="2940" dirty="0">
                <a:latin typeface="+mj-ea"/>
              </a:rPr>
              <a:t>7 DM710A4M-L58S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282" y="1126107"/>
            <a:ext cx="7924800" cy="752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1888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/>
          <p:cNvSpPr>
            <a:spLocks noGrp="1"/>
          </p:cNvSpPr>
          <p:nvPr>
            <p:ph type="title"/>
          </p:nvPr>
        </p:nvSpPr>
        <p:spPr>
          <a:xfrm>
            <a:off x="1577339" y="338788"/>
            <a:ext cx="11041380" cy="576758"/>
          </a:xfrm>
        </p:spPr>
        <p:txBody>
          <a:bodyPr>
            <a:normAutofit/>
          </a:bodyPr>
          <a:lstStyle/>
          <a:p>
            <a:pPr fontAlgn="t"/>
            <a:r>
              <a:rPr lang="en-US" altLang="ko-KR" sz="2940" dirty="0">
                <a:latin typeface="+mj-ea"/>
              </a:rPr>
              <a:t>[</a:t>
            </a:r>
            <a:r>
              <a:rPr lang="ko-KR" altLang="en-US" sz="2940" dirty="0">
                <a:latin typeface="+mj-ea"/>
              </a:rPr>
              <a:t>삼성전자</a:t>
            </a:r>
            <a:r>
              <a:rPr lang="en-US" altLang="ko-KR" sz="2940" dirty="0">
                <a:latin typeface="+mj-ea"/>
              </a:rPr>
              <a:t>]</a:t>
            </a:r>
            <a:r>
              <a:rPr lang="ko-KR" altLang="en-US" sz="2940" dirty="0">
                <a:latin typeface="+mj-ea"/>
              </a:rPr>
              <a:t> </a:t>
            </a:r>
            <a:r>
              <a:rPr lang="ko-KR" altLang="en-US" sz="2940" dirty="0" err="1">
                <a:latin typeface="+mj-ea"/>
              </a:rPr>
              <a:t>올인원</a:t>
            </a:r>
            <a:r>
              <a:rPr lang="en-US" altLang="ko-KR" sz="2940" dirty="0">
                <a:latin typeface="+mj-ea"/>
              </a:rPr>
              <a:t>7 DM710A4M-L58S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23" y="993407"/>
            <a:ext cx="8058150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055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43" y="442110"/>
            <a:ext cx="5282415" cy="856297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425" y="862713"/>
            <a:ext cx="5711189" cy="814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686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적외선식</a:t>
            </a:r>
            <a:r>
              <a:rPr lang="ko-KR" altLang="en-US" dirty="0" smtClean="0"/>
              <a:t> 터치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218" y="3791307"/>
            <a:ext cx="9311164" cy="322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713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smtClean="0"/>
              <a:t>CPU </a:t>
            </a:r>
            <a:r>
              <a:rPr lang="ko-KR" altLang="en-US" dirty="0" smtClean="0"/>
              <a:t>성능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77963" y="2855328"/>
            <a:ext cx="11041380" cy="6091873"/>
          </a:xfrm>
        </p:spPr>
        <p:txBody>
          <a:bodyPr>
            <a:normAutofit fontScale="70000" lnSpcReduction="20000"/>
          </a:bodyPr>
          <a:lstStyle/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pPr marL="0" indent="0">
              <a:buNone/>
            </a:pP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endParaRPr lang="it-IT" altLang="ko-KR" sz="4000" dirty="0" smtClean="0">
              <a:latin typeface="+mn-ea"/>
            </a:endParaRPr>
          </a:p>
          <a:p>
            <a:pPr marL="0" indent="0">
              <a:buNone/>
            </a:pPr>
            <a:endParaRPr lang="it-IT" altLang="ko-KR" sz="4000" dirty="0" smtClean="0">
              <a:latin typeface="+mn-ea"/>
              <a:hlinkClick r:id="rId2"/>
            </a:endParaRPr>
          </a:p>
          <a:p>
            <a:pPr marL="0" indent="0">
              <a:buNone/>
            </a:pPr>
            <a:endParaRPr lang="en-US" altLang="ko-KR" sz="26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2600" dirty="0" smtClean="0">
                <a:latin typeface="+mn-ea"/>
              </a:rPr>
              <a:t>출처 </a:t>
            </a:r>
            <a:r>
              <a:rPr lang="en-US" altLang="ko-KR" sz="2600" dirty="0" smtClean="0">
                <a:latin typeface="+mn-ea"/>
              </a:rPr>
              <a:t>: </a:t>
            </a:r>
            <a:r>
              <a:rPr lang="it-IT" altLang="ko-KR" sz="2600" dirty="0" smtClean="0">
                <a:latin typeface="+mn-ea"/>
                <a:hlinkClick r:id="rId3"/>
              </a:rPr>
              <a:t>https://www.cpubenchmark.net/high_end_cpus.html</a:t>
            </a:r>
            <a:endParaRPr lang="it-IT" altLang="ko-KR" sz="2600" dirty="0" smtClean="0">
              <a:latin typeface="+mn-ea"/>
            </a:endParaRPr>
          </a:p>
          <a:p>
            <a:pPr marL="0" indent="0">
              <a:buNone/>
            </a:pP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1748588" y="2455430"/>
          <a:ext cx="9491579" cy="4608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23530">
                  <a:extLst>
                    <a:ext uri="{9D8B030D-6E8A-4147-A177-3AD203B41FA5}">
                      <a16:colId xmlns:a16="http://schemas.microsoft.com/office/drawing/2014/main" xmlns="" val="2642021349"/>
                    </a:ext>
                  </a:extLst>
                </a:gridCol>
                <a:gridCol w="2468049">
                  <a:extLst>
                    <a:ext uri="{9D8B030D-6E8A-4147-A177-3AD203B41FA5}">
                      <a16:colId xmlns:a16="http://schemas.microsoft.com/office/drawing/2014/main" xmlns="" val="1154907986"/>
                    </a:ext>
                  </a:extLst>
                </a:gridCol>
              </a:tblGrid>
              <a:tr h="5454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CPU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성능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83428941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i5-4200U @ 1.60GHz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3,273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90164453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i5-6400T @ 2.20GHz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5,576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57054405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i5-7400T @ 2.40GHz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6,539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32607926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i7-7700T @ 2.90GHz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9,392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09728128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i7-7700 @ 3.60GHz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10,813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23573714"/>
                  </a:ext>
                </a:extLst>
              </a:tr>
              <a:tr h="5454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27217268"/>
                  </a:ext>
                </a:extLst>
              </a:tr>
              <a:tr h="5454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041981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1579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 smtClean="0"/>
              <a:t>올인원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PC </a:t>
            </a:r>
            <a:r>
              <a:rPr lang="ko-KR" altLang="en-US" b="1" dirty="0" smtClean="0"/>
              <a:t>조사</a:t>
            </a:r>
            <a:endParaRPr lang="ko-KR" altLang="en-US" b="1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1073150" y="2366964"/>
          <a:ext cx="11093450" cy="479423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86682">
                  <a:extLst>
                    <a:ext uri="{9D8B030D-6E8A-4147-A177-3AD203B41FA5}">
                      <a16:colId xmlns:a16="http://schemas.microsoft.com/office/drawing/2014/main" xmlns="" val="3250500425"/>
                    </a:ext>
                  </a:extLst>
                </a:gridCol>
                <a:gridCol w="2443279">
                  <a:extLst>
                    <a:ext uri="{9D8B030D-6E8A-4147-A177-3AD203B41FA5}">
                      <a16:colId xmlns:a16="http://schemas.microsoft.com/office/drawing/2014/main" xmlns="" val="548251601"/>
                    </a:ext>
                  </a:extLst>
                </a:gridCol>
                <a:gridCol w="1954889">
                  <a:extLst>
                    <a:ext uri="{9D8B030D-6E8A-4147-A177-3AD203B41FA5}">
                      <a16:colId xmlns:a16="http://schemas.microsoft.com/office/drawing/2014/main" xmlns="" val="1909968529"/>
                    </a:ext>
                  </a:extLst>
                </a:gridCol>
                <a:gridCol w="2535238">
                  <a:extLst>
                    <a:ext uri="{9D8B030D-6E8A-4147-A177-3AD203B41FA5}">
                      <a16:colId xmlns:a16="http://schemas.microsoft.com/office/drawing/2014/main" xmlns="" val="3897702194"/>
                    </a:ext>
                  </a:extLst>
                </a:gridCol>
                <a:gridCol w="2773362">
                  <a:extLst>
                    <a:ext uri="{9D8B030D-6E8A-4147-A177-3AD203B41FA5}">
                      <a16:colId xmlns:a16="http://schemas.microsoft.com/office/drawing/2014/main" xmlns="" val="1758870586"/>
                    </a:ext>
                  </a:extLst>
                </a:gridCol>
              </a:tblGrid>
              <a:tr h="8881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128016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/>
                        <a:t>코리아정보통신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/>
                        <a:t>HP</a:t>
                      </a:r>
                      <a:endParaRPr lang="ko-KR" altLang="en-US" sz="24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/>
                        <a:t>ASUS</a:t>
                      </a:r>
                      <a:endParaRPr lang="ko-KR" altLang="en-US" sz="24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/>
                        <a:t>Samsung</a:t>
                      </a:r>
                      <a:endParaRPr lang="ko-KR" altLang="en-US" sz="2400" b="1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617190154"/>
                  </a:ext>
                </a:extLst>
              </a:tr>
              <a:tr h="10382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 smtClean="0"/>
                        <a:t>장점</a:t>
                      </a:r>
                      <a:endParaRPr lang="ko-KR" altLang="en-US" sz="24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23~55</a:t>
                      </a:r>
                      <a:r>
                        <a:rPr lang="ko-KR" altLang="en-US" sz="2400" dirty="0" smtClean="0"/>
                        <a:t>인치</a:t>
                      </a:r>
                      <a:r>
                        <a:rPr lang="ko-KR" altLang="en-US" sz="2400" baseline="0" dirty="0" smtClean="0"/>
                        <a:t> 다양하게 판매</a:t>
                      </a:r>
                      <a:endParaRPr lang="en-US" altLang="ko-KR" sz="2400" dirty="0" smtClean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 smtClean="0"/>
                        <a:t>제품 군 다수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UHD</a:t>
                      </a:r>
                      <a:r>
                        <a:rPr lang="en-US" altLang="ko-KR" sz="2400" baseline="0" dirty="0" smtClean="0"/>
                        <a:t> </a:t>
                      </a:r>
                      <a:r>
                        <a:rPr lang="ko-KR" altLang="en-US" sz="2400" baseline="0" dirty="0" smtClean="0"/>
                        <a:t>제공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46015890"/>
                  </a:ext>
                </a:extLst>
              </a:tr>
              <a:tr h="1038286"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 smtClean="0"/>
                        <a:t>전 제품 </a:t>
                      </a:r>
                      <a:r>
                        <a:rPr lang="en-US" altLang="ko-KR" sz="2400" dirty="0" smtClean="0"/>
                        <a:t>VESA </a:t>
                      </a:r>
                      <a:r>
                        <a:rPr lang="ko-KR" altLang="en-US" sz="2400" dirty="0" smtClean="0"/>
                        <a:t>홀 제공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10</a:t>
                      </a:r>
                      <a:r>
                        <a:rPr lang="en-US" altLang="ko-KR" sz="2400" baseline="0" dirty="0" smtClean="0"/>
                        <a:t> Point </a:t>
                      </a:r>
                      <a:r>
                        <a:rPr lang="ko-KR" altLang="en-US" sz="2400" baseline="0" dirty="0" smtClean="0"/>
                        <a:t>터치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10 Point </a:t>
                      </a:r>
                      <a:r>
                        <a:rPr lang="ko-KR" altLang="en-US" sz="2400" dirty="0" smtClean="0"/>
                        <a:t>터치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86821908"/>
                  </a:ext>
                </a:extLst>
              </a:tr>
              <a:tr h="125269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b="1" dirty="0" smtClean="0"/>
                        <a:t>단점</a:t>
                      </a:r>
                      <a:endParaRPr lang="ko-KR" altLang="en-US" sz="24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2, 6 Point </a:t>
                      </a:r>
                      <a:r>
                        <a:rPr lang="ko-KR" altLang="en-US" sz="2400" dirty="0" smtClean="0"/>
                        <a:t>터치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24, 27 </a:t>
                      </a:r>
                      <a:r>
                        <a:rPr lang="ko-KR" altLang="en-US" sz="2400" dirty="0" smtClean="0"/>
                        <a:t>인치 제품만 존재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24,</a:t>
                      </a:r>
                      <a:r>
                        <a:rPr lang="en-US" altLang="ko-KR" sz="2400" baseline="0" dirty="0" smtClean="0"/>
                        <a:t> 27 </a:t>
                      </a:r>
                      <a:r>
                        <a:rPr lang="ko-KR" altLang="en-US" sz="2400" baseline="0" dirty="0" smtClean="0"/>
                        <a:t>인치 제품만 존재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24</a:t>
                      </a:r>
                      <a:r>
                        <a:rPr lang="ko-KR" altLang="en-US" sz="2400" dirty="0" smtClean="0"/>
                        <a:t>인치 제품만 존재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7362013"/>
                  </a:ext>
                </a:extLst>
              </a:tr>
              <a:tr h="576826"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 smtClean="0"/>
                        <a:t>성능</a:t>
                      </a:r>
                      <a:r>
                        <a:rPr lang="ko-KR" altLang="en-US" sz="2400" baseline="0" dirty="0" smtClean="0"/>
                        <a:t> 군 일정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3 Point </a:t>
                      </a:r>
                      <a:r>
                        <a:rPr lang="ko-KR" altLang="en-US" sz="2400" dirty="0" smtClean="0"/>
                        <a:t>터치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2326307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029369" y="7487334"/>
            <a:ext cx="8194842" cy="1721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코리아 정보통신</a:t>
            </a:r>
            <a:endParaRPr lang="en-US" altLang="ko-KR" dirty="0" smtClean="0"/>
          </a:p>
          <a:p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http://wkccmall.co.kr/product/list.html?cate_no=61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err="1" smtClean="0"/>
              <a:t>다나와</a:t>
            </a:r>
            <a:r>
              <a:rPr lang="ko-KR" altLang="en-US" dirty="0" smtClean="0"/>
              <a:t> 일체형 </a:t>
            </a:r>
            <a:r>
              <a:rPr lang="en-US" altLang="ko-KR" dirty="0" smtClean="0"/>
              <a:t>PC</a:t>
            </a:r>
          </a:p>
          <a:p>
            <a:r>
              <a:rPr lang="en-US" altLang="ko-KR" dirty="0" smtClean="0"/>
              <a:t>- </a:t>
            </a:r>
            <a:r>
              <a:rPr lang="ko-KR" altLang="en-US" dirty="0" smtClean="0">
                <a:hlinkClick r:id="rId3"/>
              </a:rPr>
              <a:t>http</a:t>
            </a:r>
            <a:r>
              <a:rPr lang="ko-KR" altLang="en-US" dirty="0">
                <a:hlinkClick r:id="rId3"/>
              </a:rPr>
              <a:t>://prod.danawa.com/list/?cate=112766&amp;logger_kw=ca_main_more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086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213758" y="165842"/>
          <a:ext cx="12385961" cy="92827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6278">
                  <a:extLst>
                    <a:ext uri="{9D8B030D-6E8A-4147-A177-3AD203B41FA5}">
                      <a16:colId xmlns:a16="http://schemas.microsoft.com/office/drawing/2014/main" xmlns="" val="250064143"/>
                    </a:ext>
                  </a:extLst>
                </a:gridCol>
                <a:gridCol w="1484416">
                  <a:extLst>
                    <a:ext uri="{9D8B030D-6E8A-4147-A177-3AD203B41FA5}">
                      <a16:colId xmlns:a16="http://schemas.microsoft.com/office/drawing/2014/main" xmlns="" val="3833296653"/>
                    </a:ext>
                  </a:extLst>
                </a:gridCol>
                <a:gridCol w="1092729">
                  <a:extLst>
                    <a:ext uri="{9D8B030D-6E8A-4147-A177-3AD203B41FA5}">
                      <a16:colId xmlns:a16="http://schemas.microsoft.com/office/drawing/2014/main" xmlns="" val="570764041"/>
                    </a:ext>
                  </a:extLst>
                </a:gridCol>
                <a:gridCol w="1531718">
                  <a:extLst>
                    <a:ext uri="{9D8B030D-6E8A-4147-A177-3AD203B41FA5}">
                      <a16:colId xmlns:a16="http://schemas.microsoft.com/office/drawing/2014/main" xmlns="" val="882605956"/>
                    </a:ext>
                  </a:extLst>
                </a:gridCol>
                <a:gridCol w="1852551">
                  <a:extLst>
                    <a:ext uri="{9D8B030D-6E8A-4147-A177-3AD203B41FA5}">
                      <a16:colId xmlns:a16="http://schemas.microsoft.com/office/drawing/2014/main" xmlns="" val="3624599322"/>
                    </a:ext>
                  </a:extLst>
                </a:gridCol>
                <a:gridCol w="1769423">
                  <a:extLst>
                    <a:ext uri="{9D8B030D-6E8A-4147-A177-3AD203B41FA5}">
                      <a16:colId xmlns:a16="http://schemas.microsoft.com/office/drawing/2014/main" xmlns="" val="4231278696"/>
                    </a:ext>
                  </a:extLst>
                </a:gridCol>
                <a:gridCol w="1769423">
                  <a:extLst>
                    <a:ext uri="{9D8B030D-6E8A-4147-A177-3AD203B41FA5}">
                      <a16:colId xmlns:a16="http://schemas.microsoft.com/office/drawing/2014/main" xmlns="" val="491404618"/>
                    </a:ext>
                  </a:extLst>
                </a:gridCol>
                <a:gridCol w="1769423">
                  <a:extLst>
                    <a:ext uri="{9D8B030D-6E8A-4147-A177-3AD203B41FA5}">
                      <a16:colId xmlns:a16="http://schemas.microsoft.com/office/drawing/2014/main" xmlns="" val="4154125238"/>
                    </a:ext>
                  </a:extLst>
                </a:gridCol>
              </a:tblGrid>
              <a:tr h="6269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 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hlinkClick r:id="rId2"/>
                        </a:rPr>
                        <a:t>안드로이드 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hlinkClick r:id="rId2"/>
                        </a:rPr>
                        <a:t>23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hlinkClick r:id="rId2"/>
                        </a:rPr>
                        <a:t>형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hlinkClick r:id="rId3" action="ppaction://hlinksldjump"/>
                        </a:rPr>
                        <a:t>(LINK)</a:t>
                      </a:r>
                      <a:endParaRPr lang="en-US" sz="1600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96012" marR="66675" marT="33338" marB="33338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ko-KR" altLang="en-US" sz="1600" dirty="0" smtClean="0">
                          <a:latin typeface="+mj-ea"/>
                          <a:hlinkClick r:id="rId4"/>
                        </a:rPr>
                        <a:t>안드로이드 </a:t>
                      </a:r>
                      <a:r>
                        <a:rPr lang="en-US" altLang="ko-KR" sz="1600" dirty="0" smtClean="0">
                          <a:latin typeface="+mj-ea"/>
                          <a:hlinkClick r:id="rId4"/>
                        </a:rPr>
                        <a:t>43</a:t>
                      </a:r>
                      <a:r>
                        <a:rPr lang="ko-KR" altLang="en-US" sz="1600" dirty="0" smtClean="0">
                          <a:latin typeface="+mj-ea"/>
                          <a:hlinkClick r:id="rId4"/>
                        </a:rPr>
                        <a:t>형 </a:t>
                      </a:r>
                      <a:r>
                        <a:rPr lang="en-US" altLang="ko-KR" sz="1600" dirty="0" smtClean="0">
                          <a:latin typeface="+mj-ea"/>
                          <a:hlinkClick r:id="rId5" action="ppaction://hlinksldjump"/>
                        </a:rPr>
                        <a:t>–(LINK)</a:t>
                      </a:r>
                      <a:endParaRPr lang="en-US" sz="1600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96012" marR="66675" marT="33338" marB="3333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6"/>
                        </a:rPr>
                        <a:t>고급형</a:t>
                      </a:r>
                      <a:r>
                        <a:rPr lang="en-US" altLang="ko-KR" sz="1600" baseline="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6"/>
                        </a:rPr>
                        <a:t> I5 23</a:t>
                      </a:r>
                      <a:r>
                        <a:rPr lang="ko-KR" altLang="en-US" sz="1600" baseline="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6"/>
                        </a:rPr>
                        <a:t>형</a:t>
                      </a:r>
                      <a:r>
                        <a:rPr lang="ko-KR" altLang="en-US" sz="1600" baseline="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600" dirty="0" smtClean="0">
                          <a:latin typeface="+mj-ea"/>
                        </a:rPr>
                        <a:t>– </a:t>
                      </a:r>
                      <a:r>
                        <a:rPr lang="en-US" altLang="ko-KR" sz="1600" dirty="0" smtClean="0">
                          <a:latin typeface="+mj-ea"/>
                          <a:hlinkClick r:id="rId7" action="ppaction://hlinksldjump"/>
                        </a:rPr>
                        <a:t>(LINK)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marL="0" marR="0" indent="0" algn="l" defTabSz="128016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i="0" kern="1200" dirty="0" smtClean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  <a:hlinkClick r:id="rId8"/>
                        </a:rPr>
                        <a:t>고급형 </a:t>
                      </a:r>
                      <a:r>
                        <a:rPr lang="en-US" altLang="ko-KR" sz="1600" b="1" i="0" kern="1200" dirty="0" smtClean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  <a:hlinkClick r:id="rId8"/>
                        </a:rPr>
                        <a:t>I5 32</a:t>
                      </a:r>
                      <a:r>
                        <a:rPr lang="ko-KR" altLang="en-US" sz="1600" b="1" i="0" kern="1200" dirty="0" smtClean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  <a:hlinkClick r:id="rId8"/>
                        </a:rPr>
                        <a:t>형</a:t>
                      </a:r>
                      <a:r>
                        <a:rPr lang="ko-KR" altLang="en-US" sz="1600" b="1" i="0" kern="1200" dirty="0" smtClean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ko-KR" sz="1600" dirty="0" smtClean="0">
                          <a:latin typeface="+mj-ea"/>
                          <a:hlinkClick r:id="rId9" action="ppaction://hlinksldjump"/>
                        </a:rPr>
                        <a:t>–(LINK)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10"/>
                        </a:rPr>
                        <a:t>고급형 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10"/>
                        </a:rPr>
                        <a:t>I5 43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10"/>
                        </a:rPr>
                        <a:t>형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600" dirty="0" smtClean="0">
                          <a:latin typeface="+mj-ea"/>
                          <a:hlinkClick r:id="rId11" action="ppaction://hlinksldjump"/>
                        </a:rPr>
                        <a:t>–(LINK)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12"/>
                        </a:rPr>
                        <a:t>고급형 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12"/>
                        </a:rPr>
                        <a:t>I5 49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12"/>
                        </a:rPr>
                        <a:t>형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600" dirty="0" smtClean="0">
                          <a:latin typeface="+mj-ea"/>
                          <a:hlinkClick r:id="rId13" action="ppaction://hlinksldjump"/>
                        </a:rPr>
                        <a:t>–(LINK)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14"/>
                        </a:rPr>
                        <a:t>고급형 </a:t>
                      </a:r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14"/>
                        </a:rPr>
                        <a:t>I5 55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  <a:hlinkClick r:id="rId14"/>
                        </a:rPr>
                        <a:t>형</a:t>
                      </a:r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600" dirty="0" smtClean="0">
                          <a:latin typeface="+mj-ea"/>
                          <a:hlinkClick r:id="rId15" action="ppaction://hlinksldjump"/>
                        </a:rPr>
                        <a:t>–(LINK)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3228418065"/>
                  </a:ext>
                </a:extLst>
              </a:tr>
              <a:tr h="11385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제조사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>
                          <a:hlinkClick r:id="rId16"/>
                        </a:rPr>
                        <a:t>코리아정보통신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marL="0" marR="0" indent="0" algn="l" defTabSz="128016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 smtClean="0"/>
                        <a:t>코리아정보통신</a:t>
                      </a:r>
                    </a:p>
                    <a:p>
                      <a:pPr latinLnBrk="1"/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코리아정보통신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코리아정보통신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marL="0" marR="0" indent="0" algn="l" defTabSz="128016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 smtClean="0"/>
                        <a:t>코리아정보통신</a:t>
                      </a:r>
                    </a:p>
                    <a:p>
                      <a:pPr latinLnBrk="1"/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marL="0" marR="0" indent="0" algn="l" defTabSz="128016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 smtClean="0"/>
                        <a:t>코리아정보통신</a:t>
                      </a:r>
                    </a:p>
                    <a:p>
                      <a:pPr latinLnBrk="1"/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marL="0" marR="0" indent="0" algn="l" defTabSz="128016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 smtClean="0"/>
                        <a:t>코리아정보통신</a:t>
                      </a:r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1606625387"/>
                  </a:ext>
                </a:extLst>
              </a:tr>
              <a:tr h="9850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 smtClean="0"/>
                        <a:t>벽걸이</a:t>
                      </a:r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O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O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O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O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O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O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O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1001991031"/>
                  </a:ext>
                </a:extLst>
              </a:tr>
              <a:tr h="587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인치</a:t>
                      </a:r>
                      <a:endParaRPr lang="en-US" altLang="ko-KR" sz="1900" dirty="0" smtClean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23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43(32, 49, 55)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23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32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43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49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55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2789016062"/>
                  </a:ext>
                </a:extLst>
              </a:tr>
              <a:tr h="6128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멀티터치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2 Point 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6</a:t>
                      </a:r>
                      <a:r>
                        <a:rPr lang="en-US" altLang="ko-KR" sz="1900" baseline="0" dirty="0" smtClean="0"/>
                        <a:t> Point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2</a:t>
                      </a:r>
                      <a:r>
                        <a:rPr lang="en-US" altLang="ko-KR" sz="1900" baseline="0" dirty="0" smtClean="0"/>
                        <a:t> Point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6</a:t>
                      </a:r>
                      <a:r>
                        <a:rPr lang="en-US" altLang="ko-KR" sz="1900" baseline="0" dirty="0" smtClean="0"/>
                        <a:t> P</a:t>
                      </a:r>
                      <a:r>
                        <a:rPr lang="en-US" altLang="ko-KR" sz="1900" dirty="0" smtClean="0"/>
                        <a:t>oint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6</a:t>
                      </a:r>
                      <a:r>
                        <a:rPr lang="en-US" altLang="ko-KR" sz="1900" baseline="0" dirty="0" smtClean="0"/>
                        <a:t> P</a:t>
                      </a:r>
                      <a:r>
                        <a:rPr lang="en-US" altLang="ko-KR" sz="1900" dirty="0" smtClean="0"/>
                        <a:t>oint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6</a:t>
                      </a:r>
                      <a:r>
                        <a:rPr lang="en-US" altLang="ko-KR" sz="1900" baseline="0" dirty="0" smtClean="0"/>
                        <a:t> P</a:t>
                      </a:r>
                      <a:r>
                        <a:rPr lang="en-US" altLang="ko-KR" sz="1900" dirty="0" smtClean="0"/>
                        <a:t>oint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6</a:t>
                      </a:r>
                      <a:r>
                        <a:rPr lang="en-US" altLang="ko-KR" sz="1900" baseline="0" dirty="0" smtClean="0"/>
                        <a:t> P</a:t>
                      </a:r>
                      <a:r>
                        <a:rPr lang="en-US" altLang="ko-KR" sz="1900" dirty="0" smtClean="0"/>
                        <a:t>oint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1778597551"/>
                  </a:ext>
                </a:extLst>
              </a:tr>
              <a:tr h="1664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성능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baseline="0" dirty="0" err="1" smtClean="0"/>
                        <a:t>QuadCore</a:t>
                      </a:r>
                      <a:endParaRPr lang="en-US" altLang="ko-KR" sz="1900" baseline="0" dirty="0" smtClean="0"/>
                    </a:p>
                    <a:p>
                      <a:pPr latinLnBrk="1"/>
                      <a:r>
                        <a:rPr lang="en-US" altLang="ko-KR" sz="1900" baseline="0" dirty="0" smtClean="0"/>
                        <a:t>RAM 2G</a:t>
                      </a:r>
                    </a:p>
                    <a:p>
                      <a:pPr latinLnBrk="1"/>
                      <a:r>
                        <a:rPr lang="en-US" altLang="ko-KR" sz="1900" baseline="0" dirty="0" smtClean="0"/>
                        <a:t>Storage 8G</a:t>
                      </a:r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baseline="0" dirty="0" smtClean="0"/>
                        <a:t>RK3288 </a:t>
                      </a:r>
                      <a:r>
                        <a:rPr lang="en-US" altLang="ko-KR" sz="1900" baseline="0" dirty="0" err="1" smtClean="0"/>
                        <a:t>QuadCore</a:t>
                      </a:r>
                      <a:r>
                        <a:rPr lang="en-US" altLang="ko-KR" sz="1900" baseline="0" dirty="0" smtClean="0"/>
                        <a:t> 1.8Ghz/32G/4G RAM</a:t>
                      </a:r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Intel i5 4200u/</a:t>
                      </a:r>
                    </a:p>
                    <a:p>
                      <a:pPr latinLnBrk="1"/>
                      <a:r>
                        <a:rPr lang="en-US" altLang="ko-KR" sz="1900" dirty="0" smtClean="0"/>
                        <a:t>SSD 128G/8G</a:t>
                      </a:r>
                      <a:r>
                        <a:rPr lang="en-US" altLang="ko-KR" sz="1900" baseline="0" dirty="0" smtClean="0"/>
                        <a:t> RAM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Intel i5 4200u/</a:t>
                      </a:r>
                    </a:p>
                    <a:p>
                      <a:pPr latinLnBrk="1"/>
                      <a:r>
                        <a:rPr lang="en-US" altLang="ko-KR" sz="1900" dirty="0" smtClean="0"/>
                        <a:t>SSD 64G/4G</a:t>
                      </a:r>
                      <a:r>
                        <a:rPr lang="en-US" altLang="ko-KR" sz="1900" baseline="0" dirty="0" smtClean="0"/>
                        <a:t> RAM</a:t>
                      </a:r>
                      <a:endParaRPr lang="ko-KR" altLang="en-US" sz="1900" dirty="0" smtClean="0"/>
                    </a:p>
                    <a:p>
                      <a:pPr latinLnBrk="1"/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Intel i5 4200u/</a:t>
                      </a:r>
                    </a:p>
                    <a:p>
                      <a:pPr latinLnBrk="1"/>
                      <a:r>
                        <a:rPr lang="en-US" altLang="ko-KR" sz="1900" dirty="0" smtClean="0"/>
                        <a:t>SSD 64G/4G</a:t>
                      </a:r>
                      <a:r>
                        <a:rPr lang="en-US" altLang="ko-KR" sz="1900" baseline="0" dirty="0" smtClean="0"/>
                        <a:t> RAM</a:t>
                      </a:r>
                      <a:endParaRPr lang="ko-KR" altLang="en-US" sz="1900" dirty="0" smtClean="0"/>
                    </a:p>
                    <a:p>
                      <a:pPr latinLnBrk="1"/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Intel i5 4200u/</a:t>
                      </a:r>
                    </a:p>
                    <a:p>
                      <a:pPr latinLnBrk="1"/>
                      <a:r>
                        <a:rPr lang="en-US" altLang="ko-KR" sz="1900" dirty="0" smtClean="0"/>
                        <a:t>SSD 64G/4G</a:t>
                      </a:r>
                      <a:r>
                        <a:rPr lang="en-US" altLang="ko-KR" sz="1900" baseline="0" dirty="0" smtClean="0"/>
                        <a:t> RAM</a:t>
                      </a:r>
                      <a:endParaRPr lang="ko-KR" altLang="en-US" sz="1900" dirty="0" smtClean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Intel i5 4200u/</a:t>
                      </a:r>
                    </a:p>
                    <a:p>
                      <a:pPr latinLnBrk="1"/>
                      <a:r>
                        <a:rPr lang="en-US" altLang="ko-KR" sz="1900" dirty="0" smtClean="0"/>
                        <a:t>SSD 64G/4G</a:t>
                      </a:r>
                      <a:r>
                        <a:rPr lang="en-US" altLang="ko-KR" sz="1900" baseline="0" dirty="0" smtClean="0"/>
                        <a:t> RAM</a:t>
                      </a:r>
                      <a:endParaRPr lang="ko-KR" altLang="en-US" sz="1900" dirty="0" smtClean="0"/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2651263133"/>
                  </a:ext>
                </a:extLst>
              </a:tr>
              <a:tr h="9850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OS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Android 4.4&amp;5.1 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marL="0" marR="0" indent="0" algn="l" defTabSz="128016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dirty="0" smtClean="0"/>
                        <a:t>Android 4.4&amp;5.1 </a:t>
                      </a:r>
                      <a:endParaRPr lang="ko-KR" altLang="en-US" sz="1900" dirty="0" smtClean="0"/>
                    </a:p>
                    <a:p>
                      <a:pPr latinLnBrk="1"/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Win10(</a:t>
                      </a:r>
                      <a:r>
                        <a:rPr lang="ko-KR" altLang="en-US" sz="1900" dirty="0" smtClean="0"/>
                        <a:t>옵션</a:t>
                      </a:r>
                      <a:r>
                        <a:rPr lang="en-US" altLang="ko-KR" sz="1900" dirty="0" smtClean="0"/>
                        <a:t>)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Win10(</a:t>
                      </a:r>
                      <a:r>
                        <a:rPr lang="ko-KR" altLang="en-US" sz="1900" dirty="0" smtClean="0"/>
                        <a:t>옵션</a:t>
                      </a:r>
                      <a:r>
                        <a:rPr lang="en-US" altLang="ko-KR" sz="1900" dirty="0" smtClean="0"/>
                        <a:t>)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Win10(</a:t>
                      </a:r>
                      <a:r>
                        <a:rPr lang="ko-KR" altLang="en-US" sz="1900" dirty="0" smtClean="0"/>
                        <a:t>옵션</a:t>
                      </a:r>
                      <a:r>
                        <a:rPr lang="en-US" altLang="ko-KR" sz="1900" dirty="0" smtClean="0"/>
                        <a:t>)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Win10(</a:t>
                      </a:r>
                      <a:r>
                        <a:rPr lang="ko-KR" altLang="en-US" sz="1900" dirty="0" smtClean="0"/>
                        <a:t>옵션</a:t>
                      </a:r>
                      <a:r>
                        <a:rPr lang="en-US" altLang="ko-KR" sz="1900" dirty="0" smtClean="0"/>
                        <a:t>)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Win10(</a:t>
                      </a:r>
                      <a:r>
                        <a:rPr lang="ko-KR" altLang="en-US" sz="1900" dirty="0" smtClean="0"/>
                        <a:t>옵션</a:t>
                      </a:r>
                      <a:r>
                        <a:rPr lang="en-US" altLang="ko-KR" sz="1900" dirty="0" smtClean="0"/>
                        <a:t>)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1501954029"/>
                  </a:ext>
                </a:extLst>
              </a:tr>
              <a:tr h="6128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패널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Full HD</a:t>
                      </a:r>
                    </a:p>
                    <a:p>
                      <a:pPr latinLnBrk="1"/>
                      <a:r>
                        <a:rPr lang="en-US" altLang="ko-KR" sz="1900" dirty="0" smtClean="0"/>
                        <a:t>/5ms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Full HD/5ms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Full HD/5ms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Full</a:t>
                      </a:r>
                      <a:r>
                        <a:rPr lang="en-US" altLang="ko-KR" sz="1900" baseline="0" dirty="0" smtClean="0"/>
                        <a:t> HD/5ms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Full HD/5ms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Full HD/5ms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Full HD/5ms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321892740"/>
                  </a:ext>
                </a:extLst>
              </a:tr>
              <a:tr h="72623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특징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15</a:t>
                      </a:r>
                      <a:r>
                        <a:rPr lang="ko-KR" altLang="en-US" sz="1900" dirty="0" smtClean="0"/>
                        <a:t>핀 </a:t>
                      </a:r>
                      <a:r>
                        <a:rPr lang="ko-KR" altLang="en-US" sz="1900" dirty="0" err="1" smtClean="0"/>
                        <a:t>시리얼포트</a:t>
                      </a:r>
                      <a:r>
                        <a:rPr lang="en-US" altLang="ko-KR" sz="1900" dirty="0" smtClean="0"/>
                        <a:t>(</a:t>
                      </a:r>
                      <a:r>
                        <a:rPr lang="ko-KR" altLang="en-US" sz="1900" dirty="0" smtClean="0"/>
                        <a:t>옵션</a:t>
                      </a:r>
                      <a:r>
                        <a:rPr lang="en-US" altLang="ko-KR" sz="1900" dirty="0" smtClean="0"/>
                        <a:t>)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화사한 색감 밝기</a:t>
                      </a:r>
                      <a:r>
                        <a:rPr lang="en-US" altLang="ko-KR" sz="1900" baseline="0" dirty="0" smtClean="0"/>
                        <a:t> 350cd/m2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강화유리 </a:t>
                      </a:r>
                      <a:r>
                        <a:rPr lang="en-US" altLang="ko-KR" sz="1900" dirty="0" smtClean="0"/>
                        <a:t>4T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강화유리 </a:t>
                      </a:r>
                      <a:r>
                        <a:rPr lang="en-US" altLang="ko-KR" sz="1900" dirty="0" smtClean="0"/>
                        <a:t>4T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900" dirty="0" smtClean="0"/>
                        <a:t>강화유리 </a:t>
                      </a:r>
                      <a:r>
                        <a:rPr lang="en-US" altLang="ko-KR" sz="1900" dirty="0" smtClean="0"/>
                        <a:t>4T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675254803"/>
                  </a:ext>
                </a:extLst>
              </a:tr>
              <a:tr h="6128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dirty="0" smtClean="0"/>
                        <a:t>가격</a:t>
                      </a:r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549,000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1,630,000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890,000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1,590,000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1,790,000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2,090,000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dirty="0" smtClean="0"/>
                        <a:t>2,400,000</a:t>
                      </a:r>
                      <a:endParaRPr lang="ko-KR" altLang="en-US" sz="1900" dirty="0"/>
                    </a:p>
                  </a:txBody>
                  <a:tcPr marL="96012" marR="96012" marT="48006" marB="48006"/>
                </a:tc>
                <a:extLst>
                  <a:ext uri="{0D108BD9-81ED-4DB2-BD59-A6C34878D82A}">
                    <a16:rowId xmlns:a16="http://schemas.microsoft.com/office/drawing/2014/main" xmlns="" val="1956198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943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적외선식</a:t>
            </a:r>
            <a:r>
              <a:rPr lang="ko-KR" altLang="en-US" dirty="0" smtClean="0"/>
              <a:t> 터치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218" y="3791307"/>
            <a:ext cx="9311164" cy="322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67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smtClean="0"/>
              <a:t>CPU </a:t>
            </a:r>
            <a:r>
              <a:rPr lang="ko-KR" altLang="en-US" dirty="0" smtClean="0"/>
              <a:t>성능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77963" y="2855328"/>
            <a:ext cx="11041380" cy="6091873"/>
          </a:xfrm>
        </p:spPr>
        <p:txBody>
          <a:bodyPr>
            <a:normAutofit fontScale="70000" lnSpcReduction="20000"/>
          </a:bodyPr>
          <a:lstStyle/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endParaRPr lang="it-IT" altLang="ko-KR" sz="4000" dirty="0" smtClean="0">
              <a:latin typeface="+mn-ea"/>
            </a:endParaRPr>
          </a:p>
          <a:p>
            <a:endParaRPr lang="it-IT" altLang="ko-KR" sz="4000" dirty="0">
              <a:latin typeface="+mn-ea"/>
            </a:endParaRPr>
          </a:p>
          <a:p>
            <a:pPr marL="0" indent="0">
              <a:buNone/>
            </a:pP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endParaRPr lang="it-IT" altLang="ko-KR" sz="4000" dirty="0" smtClean="0">
              <a:latin typeface="+mn-ea"/>
            </a:endParaRPr>
          </a:p>
          <a:p>
            <a:pPr marL="0" indent="0">
              <a:buNone/>
            </a:pPr>
            <a:endParaRPr lang="it-IT" altLang="ko-KR" sz="4000" dirty="0" smtClean="0">
              <a:latin typeface="+mn-ea"/>
              <a:hlinkClick r:id="rId2"/>
            </a:endParaRPr>
          </a:p>
          <a:p>
            <a:pPr marL="0" indent="0">
              <a:buNone/>
            </a:pPr>
            <a:endParaRPr lang="en-US" altLang="ko-KR" sz="26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2600" dirty="0" smtClean="0">
                <a:latin typeface="+mn-ea"/>
              </a:rPr>
              <a:t>출처 </a:t>
            </a:r>
            <a:r>
              <a:rPr lang="en-US" altLang="ko-KR" sz="2600" dirty="0" smtClean="0">
                <a:latin typeface="+mn-ea"/>
              </a:rPr>
              <a:t>: </a:t>
            </a:r>
            <a:r>
              <a:rPr lang="it-IT" altLang="ko-KR" sz="2600" dirty="0" smtClean="0">
                <a:latin typeface="+mn-ea"/>
                <a:hlinkClick r:id="rId3"/>
              </a:rPr>
              <a:t>https://www.cpubenchmark.net/high_end_cpus.html</a:t>
            </a:r>
            <a:endParaRPr lang="it-IT" altLang="ko-KR" sz="2600" dirty="0" smtClean="0">
              <a:latin typeface="+mn-ea"/>
            </a:endParaRPr>
          </a:p>
          <a:p>
            <a:pPr marL="0" indent="0">
              <a:buNone/>
            </a:pPr>
            <a:r>
              <a:rPr lang="it-IT" altLang="ko-KR" sz="4000" dirty="0" smtClean="0">
                <a:latin typeface="+mn-ea"/>
              </a:rPr>
              <a:t/>
            </a:r>
            <a:br>
              <a:rPr lang="it-IT" altLang="ko-KR" sz="4000" dirty="0" smtClean="0">
                <a:latin typeface="+mn-ea"/>
              </a:rPr>
            </a:b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1748588" y="2455430"/>
          <a:ext cx="9491579" cy="4608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23530">
                  <a:extLst>
                    <a:ext uri="{9D8B030D-6E8A-4147-A177-3AD203B41FA5}">
                      <a16:colId xmlns:a16="http://schemas.microsoft.com/office/drawing/2014/main" xmlns="" val="2642021349"/>
                    </a:ext>
                  </a:extLst>
                </a:gridCol>
                <a:gridCol w="2468049">
                  <a:extLst>
                    <a:ext uri="{9D8B030D-6E8A-4147-A177-3AD203B41FA5}">
                      <a16:colId xmlns:a16="http://schemas.microsoft.com/office/drawing/2014/main" xmlns="" val="1154907986"/>
                    </a:ext>
                  </a:extLst>
                </a:gridCol>
              </a:tblGrid>
              <a:tr h="5454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CPU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성능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83428941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i5-4200U @ 1.60GHz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3,273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90164453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i5-6400T @ 2.20GHz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5,576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57054405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i5-7400T @ 2.40GHz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6,539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32607926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i7-7700T @ 2.90GHz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9,392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09728128"/>
                  </a:ext>
                </a:extLst>
              </a:tr>
              <a:tr h="594412">
                <a:tc>
                  <a:txBody>
                    <a:bodyPr/>
                    <a:lstStyle/>
                    <a:p>
                      <a:pPr latinLnBrk="1"/>
                      <a:r>
                        <a:rPr lang="it-IT" altLang="ko-KR" sz="2800" dirty="0" smtClean="0">
                          <a:latin typeface="+mn-ea"/>
                        </a:rPr>
                        <a:t>Intel Core i7-7700 @ 3.60GHz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10,813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23573714"/>
                  </a:ext>
                </a:extLst>
              </a:tr>
              <a:tr h="5454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27217268"/>
                  </a:ext>
                </a:extLst>
              </a:tr>
              <a:tr h="54546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041981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6925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1105284" y="1704172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308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05284" y="2484436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5" y="3262342"/>
            <a:ext cx="9384031" cy="523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5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4" y="2050950"/>
            <a:ext cx="10024109" cy="598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92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79" y="2050949"/>
            <a:ext cx="10276840" cy="570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06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675641" y="720087"/>
            <a:ext cx="657863" cy="657863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964"/>
          </a:p>
        </p:txBody>
      </p:sp>
      <p:sp>
        <p:nvSpPr>
          <p:cNvPr id="3" name="TextBox 2"/>
          <p:cNvSpPr txBox="1"/>
          <p:nvPr/>
        </p:nvSpPr>
        <p:spPr>
          <a:xfrm>
            <a:off x="1493526" y="897890"/>
            <a:ext cx="581406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6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336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373381" y="391161"/>
            <a:ext cx="12115999" cy="8880414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526" y="2050950"/>
            <a:ext cx="9622812" cy="501809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4531" y="7504521"/>
            <a:ext cx="11104849" cy="80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0060" indent="-48006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308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308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973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</TotalTime>
  <Words>1179</Words>
  <Application>Microsoft Office PowerPoint</Application>
  <PresentationFormat>A3 용지(297x420mm)</PresentationFormat>
  <Paragraphs>297</Paragraphs>
  <Slides>38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5" baseType="lpstr">
      <vt:lpstr>맑은 고딕</vt:lpstr>
      <vt:lpstr>배달의민족 도현</vt:lpstr>
      <vt:lpstr>-윤고딕320</vt:lpstr>
      <vt:lpstr>Arial</vt:lpstr>
      <vt:lpstr>Calibri</vt:lpstr>
      <vt:lpstr>Calibri Light</vt:lpstr>
      <vt:lpstr>Office 테마</vt:lpstr>
      <vt:lpstr>[삼성전자] 올인원7 DM710A4M-L58S</vt:lpstr>
      <vt:lpstr>[삼성전자] 올인원7 DM710A4M-L58S</vt:lpstr>
      <vt:lpstr>PowerPoint 프레젠테이션</vt:lpstr>
      <vt:lpstr>적외선식 터치</vt:lpstr>
      <vt:lpstr>CPU 성능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[HP] INNO HP EliteOne 800 G3 AIO Touch (8G3A77W10)</vt:lpstr>
      <vt:lpstr>[HP] INNO HP EliteOne 800 G3 AIO Touch (8G3A77W10)</vt:lpstr>
      <vt:lpstr>[HP] INNO HP EliteOne 800 G3 AIO Touch (8G3A77W10)</vt:lpstr>
      <vt:lpstr>[HP] INNO HP EliteOne 800 G3 AIO Touch (8G3A77W10)</vt:lpstr>
      <vt:lpstr>PowerPoint 프레젠테이션</vt:lpstr>
      <vt:lpstr>ASUS - [Zen AiO] Z240ICGT-GF195X</vt:lpstr>
      <vt:lpstr>PowerPoint 프레젠테이션</vt:lpstr>
      <vt:lpstr>ASUS - [Zen AiO Pro] Z240IEGK-GA035T</vt:lpstr>
      <vt:lpstr>PowerPoint 프레젠테이션</vt:lpstr>
      <vt:lpstr>[삼성전자] 올인원7 DM710A4M-L58S</vt:lpstr>
      <vt:lpstr>[삼성전자] 올인원7 DM710A4M-L58S</vt:lpstr>
      <vt:lpstr>PowerPoint 프레젠테이션</vt:lpstr>
      <vt:lpstr>적외선식 터치</vt:lpstr>
      <vt:lpstr>CPU 성능</vt:lpstr>
      <vt:lpstr>올인원 PC 조사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wanho Im</dc:creator>
  <cp:lastModifiedBy>Windows User</cp:lastModifiedBy>
  <cp:revision>44</cp:revision>
  <dcterms:created xsi:type="dcterms:W3CDTF">2017-09-18T04:26:20Z</dcterms:created>
  <dcterms:modified xsi:type="dcterms:W3CDTF">2017-11-22T09:08:41Z</dcterms:modified>
</cp:coreProperties>
</file>

<file path=docProps/thumbnail.jpeg>
</file>